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71" r:id="rId4"/>
    <p:sldId id="270" r:id="rId5"/>
    <p:sldId id="272" r:id="rId6"/>
    <p:sldId id="273" r:id="rId7"/>
    <p:sldId id="274" r:id="rId8"/>
    <p:sldId id="275" r:id="rId9"/>
    <p:sldId id="278" r:id="rId10"/>
    <p:sldId id="279" r:id="rId11"/>
    <p:sldId id="281" r:id="rId12"/>
    <p:sldId id="276" r:id="rId13"/>
    <p:sldId id="277" r:id="rId14"/>
    <p:sldId id="280" r:id="rId15"/>
    <p:sldId id="282" r:id="rId16"/>
    <p:sldId id="288" r:id="rId17"/>
    <p:sldId id="284" r:id="rId18"/>
    <p:sldId id="285" r:id="rId19"/>
    <p:sldId id="286" r:id="rId20"/>
    <p:sldId id="296" r:id="rId21"/>
    <p:sldId id="297" r:id="rId22"/>
    <p:sldId id="298" r:id="rId23"/>
    <p:sldId id="289" r:id="rId24"/>
    <p:sldId id="293" r:id="rId25"/>
    <p:sldId id="29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378"/>
    <a:srgbClr val="ED1C24"/>
    <a:srgbClr val="F1FAFF"/>
    <a:srgbClr val="4C4C4C"/>
    <a:srgbClr val="FFFFFF"/>
    <a:srgbClr val="ED7D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这张是简单表述，下一张是复杂表述，请选择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B9DD-1319-46C9-9A23-E32321021D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这张一般不需要，仅备参考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这张可以不要，内容放到上一张 登录去讲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  <a:t>2019/6/18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947" y="299139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405912" y="2875047"/>
            <a:ext cx="7867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尔雅网络通识课学习指南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915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654050"/>
            <a:ext cx="8363585" cy="5549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61500" y="28288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积极参与课堂互动讨论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81" y="1028700"/>
            <a:ext cx="7745252" cy="5471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43" y="504890"/>
            <a:ext cx="4276190" cy="523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5081" y="504890"/>
            <a:ext cx="3469062" cy="523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50051" y="504890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78900" y="16350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善用第三方答疑服务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78900" y="2984500"/>
            <a:ext cx="248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来自全国各高校的近千名教师、图书馆员、高水平研究生为您在线解答课程相关的问题。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39" y="1504976"/>
            <a:ext cx="9208992" cy="41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6739" y="5866804"/>
            <a:ext cx="890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务必留心考试通知！！！     任务点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完成一定比例才可</a:t>
            </a:r>
            <a:r>
              <a:rPr lang="zh-CN" altLang="en-US" sz="2400" b="1" dirty="0">
                <a:solidFill>
                  <a:srgbClr val="FFC000"/>
                </a:solidFill>
              </a:rPr>
              <a:t>参加考试。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参加考试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92114" y="84220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考试注意事项</a:t>
            </a:r>
          </a:p>
        </p:txBody>
      </p:sp>
      <p:sp>
        <p:nvSpPr>
          <p:cNvPr id="7" name="MH_Other_2"/>
          <p:cNvSpPr>
            <a:spLocks noChangeArrowheads="1"/>
          </p:cNvSpPr>
          <p:nvPr/>
        </p:nvSpPr>
        <p:spPr bwMode="auto">
          <a:xfrm>
            <a:off x="18875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SubTitle_1"/>
          <p:cNvSpPr>
            <a:spLocks noChangeArrowheads="1"/>
          </p:cNvSpPr>
          <p:nvPr/>
        </p:nvSpPr>
        <p:spPr bwMode="auto">
          <a:xfrm>
            <a:off x="1092199" y="2565401"/>
            <a:ext cx="2161703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FEC30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考试有限制时间，点击考试后在右上角会有提示</a:t>
            </a:r>
            <a:r>
              <a:rPr kumimoji="0" lang="en-US" altLang="zh-CN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E98E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1048688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5"/>
          <p:cNvSpPr>
            <a:spLocks noChangeArrowheads="1"/>
          </p:cNvSpPr>
          <p:nvPr/>
        </p:nvSpPr>
        <p:spPr bwMode="auto">
          <a:xfrm>
            <a:off x="453310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2"/>
          <p:cNvSpPr>
            <a:spLocks noChangeArrowheads="1"/>
          </p:cNvSpPr>
          <p:nvPr/>
        </p:nvSpPr>
        <p:spPr bwMode="auto">
          <a:xfrm>
            <a:off x="3921919" y="2565401"/>
            <a:ext cx="200086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60A7FE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保存考试之后，下次登录考试时间是累计的</a:t>
            </a:r>
            <a:r>
              <a:rPr kumimoji="0" lang="en-US" altLang="zh-CN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5FA7F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6"/>
          <p:cNvSpPr>
            <a:spLocks noChangeArrowheads="1"/>
          </p:cNvSpPr>
          <p:nvPr/>
        </p:nvSpPr>
        <p:spPr bwMode="auto">
          <a:xfrm>
            <a:off x="3892934" y="1975131"/>
            <a:ext cx="1063160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_7"/>
          <p:cNvSpPr>
            <a:spLocks noChangeArrowheads="1"/>
          </p:cNvSpPr>
          <p:nvPr/>
        </p:nvSpPr>
        <p:spPr bwMode="auto">
          <a:xfrm rot="16200000">
            <a:off x="7434187" y="3909626"/>
            <a:ext cx="2896984" cy="683551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_8"/>
          <p:cNvSpPr>
            <a:spLocks noChangeArrowheads="1"/>
          </p:cNvSpPr>
          <p:nvPr/>
        </p:nvSpPr>
        <p:spPr bwMode="auto">
          <a:xfrm>
            <a:off x="7173912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3"/>
          <p:cNvSpPr>
            <a:spLocks noChangeArrowheads="1"/>
          </p:cNvSpPr>
          <p:nvPr/>
        </p:nvSpPr>
        <p:spPr bwMode="auto">
          <a:xfrm>
            <a:off x="6564312" y="2565401"/>
            <a:ext cx="199320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71CC3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一定要注意考试时间，错过考试时间按0分处理</a:t>
            </a:r>
            <a:r>
              <a:rPr kumimoji="0" lang="en-US" altLang="zh-CN" b="1">
                <a:solidFill>
                  <a:srgbClr val="72CC3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72CC3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9"/>
          <p:cNvSpPr>
            <a:spLocks noChangeArrowheads="1"/>
          </p:cNvSpPr>
          <p:nvPr/>
        </p:nvSpPr>
        <p:spPr bwMode="auto">
          <a:xfrm>
            <a:off x="6561982" y="1975131"/>
            <a:ext cx="1056736" cy="865880"/>
          </a:xfrm>
          <a:custGeom>
            <a:avLst/>
            <a:gdLst>
              <a:gd name="T0" fmla="*/ 0 w 466725"/>
              <a:gd name="T1" fmla="*/ 0 h 533401"/>
              <a:gd name="T2" fmla="*/ 490943 w 466725"/>
              <a:gd name="T3" fmla="*/ 0 h 533401"/>
              <a:gd name="T4" fmla="*/ 490943 w 466725"/>
              <a:gd name="T5" fmla="*/ 316398 h 533401"/>
              <a:gd name="T6" fmla="*/ 245471 w 466725"/>
              <a:gd name="T7" fmla="*/ 562486 h 533401"/>
              <a:gd name="T8" fmla="*/ 245473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0"/>
          <p:cNvSpPr>
            <a:spLocks noChangeArrowheads="1"/>
          </p:cNvSpPr>
          <p:nvPr/>
        </p:nvSpPr>
        <p:spPr bwMode="auto">
          <a:xfrm>
            <a:off x="98270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4"/>
          <p:cNvSpPr>
            <a:spLocks noChangeArrowheads="1"/>
          </p:cNvSpPr>
          <p:nvPr/>
        </p:nvSpPr>
        <p:spPr bwMode="auto">
          <a:xfrm>
            <a:off x="9215850" y="2565401"/>
            <a:ext cx="1985550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E85D4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 dirty="0">
                <a:solidFill>
                  <a:srgbClr val="E85C45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在时间结束之前，一定要提交考试，保存不提交时没有成绩的</a:t>
            </a:r>
          </a:p>
        </p:txBody>
      </p:sp>
      <p:sp>
        <p:nvSpPr>
          <p:cNvPr id="22" name="MH_Other_11"/>
          <p:cNvSpPr>
            <a:spLocks noChangeArrowheads="1"/>
          </p:cNvSpPr>
          <p:nvPr/>
        </p:nvSpPr>
        <p:spPr bwMode="auto">
          <a:xfrm>
            <a:off x="9212023" y="1975130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7"/>
          <p:cNvSpPr>
            <a:spLocks noChangeArrowheads="1"/>
          </p:cNvSpPr>
          <p:nvPr/>
        </p:nvSpPr>
        <p:spPr bwMode="auto">
          <a:xfrm rot="16200000">
            <a:off x="4783277" y="3929881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_7"/>
          <p:cNvSpPr>
            <a:spLocks noChangeArrowheads="1"/>
          </p:cNvSpPr>
          <p:nvPr/>
        </p:nvSpPr>
        <p:spPr bwMode="auto">
          <a:xfrm rot="16200000">
            <a:off x="2136870" y="3931928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平台</a:t>
            </a:r>
            <a:r>
              <a:rPr lang="zh-CN" altLang="en-US" sz="4000" dirty="0" smtClean="0">
                <a:solidFill>
                  <a:srgbClr val="ED7D31"/>
                </a:solidFill>
              </a:rPr>
              <a:t>使用问题</a:t>
            </a:r>
            <a:r>
              <a:rPr lang="zh-CN" altLang="en-US" sz="4000" dirty="0">
                <a:solidFill>
                  <a:srgbClr val="ED7D31"/>
                </a:solidFill>
              </a:rPr>
              <a:t>应急处理办法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1721" y="1579563"/>
            <a:ext cx="10426379" cy="464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解决办法：安装或更新</a:t>
            </a:r>
            <a:r>
              <a:rPr lang="en-US" altLang="zh-CN" sz="2400" b="1" dirty="0">
                <a:solidFill>
                  <a:srgbClr val="0070C0"/>
                </a:solidFill>
              </a:rPr>
              <a:t>flash</a:t>
            </a:r>
            <a:r>
              <a:rPr lang="zh-CN" altLang="en-US" sz="2400" b="1" dirty="0">
                <a:solidFill>
                  <a:srgbClr val="0070C0"/>
                </a:solidFill>
              </a:rPr>
              <a:t>播放插件、刷新页面、清空缓存、切换线路。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</a:rPr>
              <a:t>）作业界面显示不全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解决办法：刷新页面、清空缓存、更换浏览器（谷歌</a:t>
            </a:r>
            <a:r>
              <a:rPr lang="en-US" altLang="zh-CN" sz="2400" b="1" dirty="0">
                <a:solidFill>
                  <a:srgbClr val="0070C0"/>
                </a:solidFill>
              </a:rPr>
              <a:t>Chrome </a:t>
            </a:r>
            <a:r>
              <a:rPr lang="zh-CN" altLang="en-US" sz="2400" b="1" dirty="0">
                <a:solidFill>
                  <a:srgbClr val="0070C0"/>
                </a:solidFill>
              </a:rPr>
              <a:t>火狐）。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）视频无法播放下一集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解决办法：确认当前章节视频和测验是否已全部完成，点击章节名称后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的按钮复核</a:t>
            </a:r>
            <a:r>
              <a:rPr lang="zh-CN" altLang="en-US" sz="2400" b="1" dirty="0">
                <a:solidFill>
                  <a:srgbClr val="0070C0"/>
                </a:solidFill>
              </a:rPr>
              <a:t>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</a:rPr>
              <a:t>）什么时候考试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解决办法：留心学校的考试通知，登录后点击导航栏的“考试”，查看考试时间。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505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30" y="1355725"/>
            <a:ext cx="8677275" cy="4147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如何获取帮助和支持</a:t>
            </a:r>
          </a:p>
        </p:txBody>
      </p:sp>
      <p:sp>
        <p:nvSpPr>
          <p:cNvPr id="10" name="矩形 9"/>
          <p:cNvSpPr/>
          <p:nvPr/>
        </p:nvSpPr>
        <p:spPr>
          <a:xfrm>
            <a:off x="1041720" y="5842421"/>
            <a:ext cx="8648379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点击首页右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上角或学习页面在线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客服或者拨打客服电话：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400-902-0966   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87" y="2701156"/>
            <a:ext cx="1404211" cy="14042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142" y="652037"/>
            <a:ext cx="3275564" cy="5616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/>
          <a:stretch>
            <a:fillRect/>
          </a:stretch>
        </p:blipFill>
        <p:spPr>
          <a:xfrm>
            <a:off x="3237490" y="652037"/>
            <a:ext cx="3275564" cy="56168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89572" y="664737"/>
            <a:ext cx="748782" cy="300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81054" y="10795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选择单位账号登录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46154" y="1474232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学校名称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46154" y="187629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学号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646154" y="229162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密码</a:t>
            </a:r>
          </a:p>
        </p:txBody>
      </p:sp>
      <p:sp>
        <p:nvSpPr>
          <p:cNvPr id="24" name="箭头: 右 23"/>
          <p:cNvSpPr/>
          <p:nvPr/>
        </p:nvSpPr>
        <p:spPr>
          <a:xfrm>
            <a:off x="6601953" y="2916195"/>
            <a:ext cx="1328575" cy="518984"/>
          </a:xfrm>
          <a:prstGeom prst="rightArrow">
            <a:avLst>
              <a:gd name="adj1" fmla="val 40476"/>
              <a:gd name="adj2" fmla="val 50000"/>
            </a:avLst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286806" y="321483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我的课程</a:t>
            </a:r>
          </a:p>
        </p:txBody>
      </p:sp>
      <p:sp>
        <p:nvSpPr>
          <p:cNvPr id="27" name="矩形 26"/>
          <p:cNvSpPr/>
          <p:nvPr/>
        </p:nvSpPr>
        <p:spPr>
          <a:xfrm>
            <a:off x="8237760" y="3609975"/>
            <a:ext cx="2800059" cy="214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37757" y="664737"/>
            <a:ext cx="1015663" cy="57240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70C0"/>
                </a:solidFill>
              </a:rPr>
              <a:t>使用学习</a:t>
            </a:r>
            <a:r>
              <a:rPr lang="zh-CN" altLang="en-US" sz="5400" b="1" dirty="0">
                <a:solidFill>
                  <a:srgbClr val="0070C0"/>
                </a:solidFill>
              </a:rPr>
              <a:t>通学尔雅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10064" y="1308368"/>
            <a:ext cx="677108" cy="1845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登录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910064" y="3676499"/>
            <a:ext cx="677108" cy="277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查看我的课程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87" y="211666"/>
            <a:ext cx="3567113" cy="6341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7" y="211666"/>
            <a:ext cx="3567113" cy="63415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224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点击课程图片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进入对应课程</a:t>
            </a:r>
            <a:r>
              <a:rPr lang="zh-CN" altLang="en-US" sz="2800" b="1" dirty="0">
                <a:solidFill>
                  <a:srgbClr val="FFC000"/>
                </a:solidFill>
              </a:rPr>
              <a:t>页面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29223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查看课程信息和考核比例</a:t>
            </a:r>
          </a:p>
        </p:txBody>
      </p:sp>
      <p:sp>
        <p:nvSpPr>
          <p:cNvPr id="9" name="矩形 8"/>
          <p:cNvSpPr/>
          <p:nvPr/>
        </p:nvSpPr>
        <p:spPr>
          <a:xfrm>
            <a:off x="4927600" y="1828800"/>
            <a:ext cx="927100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60000" y="4686300"/>
            <a:ext cx="825500" cy="2032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541866"/>
            <a:ext cx="3038475" cy="54017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1686" y="4102100"/>
            <a:ext cx="3000375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3587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点击知识点进入学习界面</a:t>
            </a:r>
          </a:p>
        </p:txBody>
      </p:sp>
      <p:sp>
        <p:nvSpPr>
          <p:cNvPr id="7" name="椭圆 6"/>
          <p:cNvSpPr/>
          <p:nvPr/>
        </p:nvSpPr>
        <p:spPr>
          <a:xfrm>
            <a:off x="3408360" y="4064000"/>
            <a:ext cx="431800" cy="4318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椭圆形 7"/>
          <p:cNvSpPr/>
          <p:nvPr/>
        </p:nvSpPr>
        <p:spPr>
          <a:xfrm>
            <a:off x="3141660" y="3351258"/>
            <a:ext cx="1773240" cy="64135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可以</a:t>
            </a:r>
            <a:r>
              <a:rPr lang="zh-CN" altLang="en-US" dirty="0" smtClean="0"/>
              <a:t>下载本地播放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91" y="541866"/>
            <a:ext cx="3036962" cy="5399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44" y="539174"/>
            <a:ext cx="3038476" cy="54017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00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6847" y="918228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</a:p>
        </p:txBody>
      </p:sp>
      <p:sp>
        <p:nvSpPr>
          <p:cNvPr id="5" name="椭圆 4"/>
          <p:cNvSpPr/>
          <p:nvPr/>
        </p:nvSpPr>
        <p:spPr>
          <a:xfrm>
            <a:off x="1166341" y="2730845"/>
            <a:ext cx="1940011" cy="1940011"/>
          </a:xfrm>
          <a:prstGeom prst="ellipse">
            <a:avLst/>
          </a:prstGeom>
          <a:solidFill>
            <a:srgbClr val="ED0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登录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平台</a:t>
            </a:r>
          </a:p>
        </p:txBody>
      </p:sp>
      <p:sp>
        <p:nvSpPr>
          <p:cNvPr id="6" name="椭圆 5"/>
          <p:cNvSpPr/>
          <p:nvPr/>
        </p:nvSpPr>
        <p:spPr>
          <a:xfrm>
            <a:off x="3864233" y="2730844"/>
            <a:ext cx="1940011" cy="19400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查看考核比例</a:t>
            </a:r>
          </a:p>
        </p:txBody>
      </p:sp>
      <p:sp>
        <p:nvSpPr>
          <p:cNvPr id="7" name="椭圆 6"/>
          <p:cNvSpPr/>
          <p:nvPr/>
        </p:nvSpPr>
        <p:spPr>
          <a:xfrm>
            <a:off x="6562125" y="2730843"/>
            <a:ext cx="1940011" cy="19400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完成考核项目</a:t>
            </a:r>
          </a:p>
        </p:txBody>
      </p:sp>
      <p:sp>
        <p:nvSpPr>
          <p:cNvPr id="8" name="椭圆 7"/>
          <p:cNvSpPr/>
          <p:nvPr/>
        </p:nvSpPr>
        <p:spPr>
          <a:xfrm>
            <a:off x="9260017" y="2730843"/>
            <a:ext cx="1940011" cy="19400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取得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成绩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895967" y="2819181"/>
            <a:ext cx="3954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200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-474" b="2"/>
          <a:stretch>
            <a:fillRect/>
          </a:stretch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找到志同道合的伙伴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1" y="1457651"/>
            <a:ext cx="2554455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8" name="文本框 304"/>
          <p:cNvSpPr>
            <a:spLocks noChangeArrowheads="1"/>
          </p:cNvSpPr>
          <p:nvPr/>
        </p:nvSpPr>
        <p:spPr bwMode="auto">
          <a:xfrm>
            <a:off x="224905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笔 记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1" y="1457651"/>
            <a:ext cx="2568751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0" name="文本框 304"/>
          <p:cNvSpPr>
            <a:spLocks noChangeArrowheads="1"/>
          </p:cNvSpPr>
          <p:nvPr/>
        </p:nvSpPr>
        <p:spPr bwMode="auto">
          <a:xfrm>
            <a:off x="2986406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小 组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27" y="1457650"/>
            <a:ext cx="2555526" cy="4543157"/>
          </a:xfrm>
          <a:prstGeom prst="rect">
            <a:avLst/>
          </a:prstGeom>
        </p:spPr>
      </p:pic>
      <p:sp>
        <p:nvSpPr>
          <p:cNvPr id="22" name="文本框 304"/>
          <p:cNvSpPr>
            <a:spLocks noChangeArrowheads="1"/>
          </p:cNvSpPr>
          <p:nvPr/>
        </p:nvSpPr>
        <p:spPr bwMode="auto">
          <a:xfrm>
            <a:off x="5875014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群聊</a:t>
            </a:r>
          </a:p>
        </p:txBody>
      </p:sp>
      <p:sp>
        <p:nvSpPr>
          <p:cNvPr id="4" name="矩形 3"/>
          <p:cNvSpPr/>
          <p:nvPr/>
        </p:nvSpPr>
        <p:spPr>
          <a:xfrm>
            <a:off x="9091092" y="1860588"/>
            <a:ext cx="2589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</a:rPr>
              <a:t>爱好学习的你从不孤独</a:t>
            </a:r>
            <a:r>
              <a:rPr lang="zh-CN" altLang="en-US" sz="3600" b="1" dirty="0">
                <a:solidFill>
                  <a:srgbClr val="C00000"/>
                </a:solidFill>
              </a:rPr>
              <a:t>实现更大范围的信息资源创造、分享和基于学习的社交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217657" y="1304253"/>
            <a:ext cx="1292662" cy="4985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让精神的口袋和物质的口袋</a:t>
            </a:r>
            <a:r>
              <a:rPr lang="zh-CN" altLang="en-US" sz="3600" dirty="0" smtClean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一起饱满</a:t>
            </a:r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起来！！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65787" y="4166621"/>
            <a:ext cx="3951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1</a:t>
            </a:r>
            <a:r>
              <a:rPr lang="zh-CN" altLang="en-US" sz="3600" dirty="0">
                <a:solidFill>
                  <a:srgbClr val="C00000"/>
                </a:solidFill>
              </a:rPr>
              <a:t>、尔雅学习鼓励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2</a:t>
            </a:r>
            <a:r>
              <a:rPr lang="zh-CN" altLang="en-US" sz="3600" dirty="0">
                <a:solidFill>
                  <a:srgbClr val="C00000"/>
                </a:solidFill>
              </a:rPr>
              <a:t>、专题创作激励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3</a:t>
            </a:r>
            <a:r>
              <a:rPr lang="zh-CN" altLang="en-US" sz="3600" dirty="0">
                <a:solidFill>
                  <a:srgbClr val="C00000"/>
                </a:solidFill>
              </a:rPr>
              <a:t>、打赏机制</a:t>
            </a:r>
            <a:endParaRPr lang="en-US" altLang="zh-CN" sz="360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r="458" b="27027"/>
          <a:stretch>
            <a:fillRect/>
          </a:stretch>
        </p:blipFill>
        <p:spPr>
          <a:xfrm>
            <a:off x="732009" y="444846"/>
            <a:ext cx="4939743" cy="60880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53153"/>
          <a:stretch>
            <a:fillRect/>
          </a:stretch>
        </p:blipFill>
        <p:spPr>
          <a:xfrm>
            <a:off x="5872420" y="444846"/>
            <a:ext cx="3951202" cy="297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r>
              <a:rPr lang="zh-CN" altLang="en-US" dirty="0">
                <a:solidFill>
                  <a:srgbClr val="92D050"/>
                </a:solidFill>
              </a:rPr>
              <a:t>各位同学应该认真学习尔雅课程，科学合理安排学习时间，及时完成任务，积极参加活动，争取优异成绩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</a:t>
            </a:r>
            <a:r>
              <a:rPr lang="zh-CN" altLang="en-US" dirty="0" smtClean="0">
                <a:solidFill>
                  <a:srgbClr val="92D050"/>
                </a:solidFill>
              </a:rPr>
              <a:t>。尔</a:t>
            </a:r>
            <a:r>
              <a:rPr lang="zh-CN" altLang="en-US" dirty="0">
                <a:solidFill>
                  <a:srgbClr val="92D050"/>
                </a:solidFill>
              </a:rPr>
              <a:t>雅公司对不诚信学习者将采取记录不良学习行为、清空学习进度、封禁帐号等惩处措施，并定期向学校提交作弊学生名单，由学校根据相关校规校纪惩处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 smtClean="0">
                <a:solidFill>
                  <a:srgbClr val="92D050"/>
                </a:solidFill>
              </a:rPr>
              <a:t>遵守</a:t>
            </a:r>
            <a:r>
              <a:rPr lang="zh-CN" altLang="en-US" dirty="0">
                <a:solidFill>
                  <a:srgbClr val="92D050"/>
                </a:solidFill>
              </a:rPr>
              <a:t>国家相关法律法规规定，不得在任何评论区发布不负责任的言论，违者将被依法追究责任。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ya.mooc.chaoxing.com/template/school/eryanew/img/er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5" y="1975794"/>
            <a:ext cx="2373270" cy="23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10" y="1976567"/>
            <a:ext cx="2372497" cy="23724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13452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超星学习通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14364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超星尔雅微信公众号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738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学校发放</a:t>
            </a:r>
            <a:endParaRPr lang="en-US" altLang="zh-CN" sz="2400" dirty="0"/>
          </a:p>
          <a:p>
            <a:pPr algn="ctr"/>
            <a:r>
              <a:rPr lang="zh-CN" altLang="en-US" sz="2400" dirty="0"/>
              <a:t>开课通知</a:t>
            </a:r>
          </a:p>
        </p:txBody>
      </p:sp>
      <p:sp>
        <p:nvSpPr>
          <p:cNvPr id="5" name="矩形 4"/>
          <p:cNvSpPr/>
          <p:nvPr/>
        </p:nvSpPr>
        <p:spPr>
          <a:xfrm>
            <a:off x="402770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登录平台</a:t>
            </a:r>
            <a:endParaRPr lang="en-US" altLang="zh-CN" sz="2400" dirty="0"/>
          </a:p>
          <a:p>
            <a:pPr algn="ctr"/>
            <a:r>
              <a:rPr lang="zh-CN" altLang="en-US" sz="2400" dirty="0"/>
              <a:t>或学习通</a:t>
            </a:r>
          </a:p>
        </p:txBody>
      </p:sp>
      <p:sp>
        <p:nvSpPr>
          <p:cNvPr id="6" name="矩形 5"/>
          <p:cNvSpPr/>
          <p:nvPr/>
        </p:nvSpPr>
        <p:spPr>
          <a:xfrm>
            <a:off x="658367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修改密码</a:t>
            </a:r>
            <a:endParaRPr lang="en-US" altLang="zh-CN" sz="2400" dirty="0"/>
          </a:p>
          <a:p>
            <a:pPr algn="ctr"/>
            <a:r>
              <a:rPr lang="zh-CN" altLang="en-US" sz="2400" dirty="0"/>
              <a:t>绑定信息</a:t>
            </a:r>
          </a:p>
        </p:txBody>
      </p:sp>
      <p:sp>
        <p:nvSpPr>
          <p:cNvPr id="7" name="矩形 6"/>
          <p:cNvSpPr/>
          <p:nvPr/>
        </p:nvSpPr>
        <p:spPr>
          <a:xfrm>
            <a:off x="914399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查看课程</a:t>
            </a:r>
            <a:endParaRPr lang="en-US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1467387" y="2998289"/>
            <a:ext cx="6831872" cy="4746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在线学习和交流互动</a:t>
            </a:r>
          </a:p>
        </p:txBody>
      </p:sp>
      <p:sp>
        <p:nvSpPr>
          <p:cNvPr id="9" name="矩形 8"/>
          <p:cNvSpPr/>
          <p:nvPr/>
        </p:nvSpPr>
        <p:spPr>
          <a:xfrm>
            <a:off x="1467387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看视频</a:t>
            </a:r>
          </a:p>
        </p:txBody>
      </p:sp>
      <p:sp>
        <p:nvSpPr>
          <p:cNvPr id="10" name="矩形 9"/>
          <p:cNvSpPr/>
          <p:nvPr/>
        </p:nvSpPr>
        <p:spPr>
          <a:xfrm>
            <a:off x="3187329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做作业</a:t>
            </a:r>
          </a:p>
        </p:txBody>
      </p:sp>
      <p:sp>
        <p:nvSpPr>
          <p:cNvPr id="11" name="矩形 10"/>
          <p:cNvSpPr/>
          <p:nvPr/>
        </p:nvSpPr>
        <p:spPr>
          <a:xfrm>
            <a:off x="4907271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读经典</a:t>
            </a:r>
          </a:p>
        </p:txBody>
      </p:sp>
      <p:sp>
        <p:nvSpPr>
          <p:cNvPr id="12" name="矩形 11"/>
          <p:cNvSpPr/>
          <p:nvPr/>
        </p:nvSpPr>
        <p:spPr>
          <a:xfrm>
            <a:off x="6627213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观直播</a:t>
            </a:r>
          </a:p>
        </p:txBody>
      </p:sp>
      <p:sp>
        <p:nvSpPr>
          <p:cNvPr id="13" name="矩形 12"/>
          <p:cNvSpPr/>
          <p:nvPr/>
        </p:nvSpPr>
        <p:spPr>
          <a:xfrm>
            <a:off x="1467383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参加考试</a:t>
            </a:r>
            <a:endParaRPr lang="en-US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9139639" y="3022968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</a:t>
            </a:r>
            <a:endParaRPr lang="en-US" altLang="zh-CN" sz="2400" dirty="0"/>
          </a:p>
          <a:p>
            <a:pPr algn="ctr"/>
            <a:r>
              <a:rPr lang="zh-CN" altLang="en-US" sz="2400" dirty="0"/>
              <a:t>考核比例</a:t>
            </a:r>
            <a:endParaRPr lang="en-US" altLang="zh-CN" sz="2400" dirty="0"/>
          </a:p>
        </p:txBody>
      </p:sp>
      <p:cxnSp>
        <p:nvCxnSpPr>
          <p:cNvPr id="17" name="直接箭头连接符 16"/>
          <p:cNvCxnSpPr>
            <a:stCxn id="4" idx="3"/>
            <a:endCxn id="5" idx="1"/>
          </p:cNvCxnSpPr>
          <p:nvPr/>
        </p:nvCxnSpPr>
        <p:spPr>
          <a:xfrm>
            <a:off x="3139429" y="1787795"/>
            <a:ext cx="88828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3"/>
            <a:endCxn id="6" idx="1"/>
          </p:cNvCxnSpPr>
          <p:nvPr/>
        </p:nvCxnSpPr>
        <p:spPr>
          <a:xfrm>
            <a:off x="5699754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3"/>
          </p:cNvCxnSpPr>
          <p:nvPr/>
        </p:nvCxnSpPr>
        <p:spPr>
          <a:xfrm>
            <a:off x="8255719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121399" y="4822963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</a:p>
        </p:txBody>
      </p:sp>
      <p:cxnSp>
        <p:nvCxnSpPr>
          <p:cNvPr id="33" name="直接箭头连接符 32"/>
          <p:cNvCxnSpPr>
            <a:stCxn id="7" idx="2"/>
            <a:endCxn id="14" idx="0"/>
          </p:cNvCxnSpPr>
          <p:nvPr/>
        </p:nvCxnSpPr>
        <p:spPr>
          <a:xfrm flipH="1">
            <a:off x="9975662" y="2205806"/>
            <a:ext cx="4360" cy="8171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4" idx="1"/>
          </p:cNvCxnSpPr>
          <p:nvPr/>
        </p:nvCxnSpPr>
        <p:spPr>
          <a:xfrm flipH="1">
            <a:off x="8299258" y="3440979"/>
            <a:ext cx="8403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9" idx="2"/>
            <a:endCxn id="13" idx="0"/>
          </p:cNvCxnSpPr>
          <p:nvPr/>
        </p:nvCxnSpPr>
        <p:spPr>
          <a:xfrm flipH="1">
            <a:off x="2303406" y="3995418"/>
            <a:ext cx="4" cy="7634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027709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取得成绩</a:t>
            </a:r>
            <a:endParaRPr lang="en-US" altLang="zh-CN" sz="2400" dirty="0"/>
          </a:p>
        </p:txBody>
      </p:sp>
      <p:cxnSp>
        <p:nvCxnSpPr>
          <p:cNvPr id="43" name="直接箭头连接符 42"/>
          <p:cNvCxnSpPr>
            <a:stCxn id="13" idx="3"/>
            <a:endCxn id="40" idx="1"/>
          </p:cNvCxnSpPr>
          <p:nvPr/>
        </p:nvCxnSpPr>
        <p:spPr>
          <a:xfrm>
            <a:off x="3139428" y="5176906"/>
            <a:ext cx="8882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60截图201703151653426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45" y="1441450"/>
            <a:ext cx="7031990" cy="3960495"/>
          </a:xfrm>
          <a:prstGeom prst="rect">
            <a:avLst/>
          </a:prstGeom>
        </p:spPr>
      </p:pic>
      <p:pic>
        <p:nvPicPr>
          <p:cNvPr id="2" name="图片 1" descr="360截图201703151651375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" y="1441450"/>
            <a:ext cx="4633595" cy="396113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116251" y="1345476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6826" y="5643542"/>
            <a:ext cx="7133700" cy="77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</a:rPr>
              <a:t>进入本校学习网址：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http://cqipc.zhiye.chaoxing.com/</a:t>
            </a:r>
          </a:p>
          <a:p>
            <a:r>
              <a:rPr lang="zh-CN" altLang="en-US" sz="2000" b="1" dirty="0">
                <a:solidFill>
                  <a:srgbClr val="FFC000"/>
                </a:solidFill>
              </a:rPr>
              <a:t>点击右上角 登录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3895" y="5643245"/>
            <a:ext cx="49764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</a:rPr>
              <a:t>输入账号（学号）和密码（初始密码：</a:t>
            </a:r>
            <a:r>
              <a:rPr lang="en-US" altLang="zh-CN" sz="2000" b="1" dirty="0">
                <a:solidFill>
                  <a:srgbClr val="FFC000"/>
                </a:solidFill>
              </a:rPr>
              <a:t>123456</a:t>
            </a:r>
            <a:r>
              <a:rPr lang="zh-CN" altLang="en-US" sz="2000" b="1" dirty="0">
                <a:solidFill>
                  <a:srgbClr val="FFC000"/>
                </a:solidFill>
              </a:rPr>
              <a:t>）</a:t>
            </a:r>
            <a:endParaRPr lang="en-US" altLang="zh-CN" sz="2000" b="1" dirty="0">
              <a:solidFill>
                <a:srgbClr val="FFC000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请下载移动客户端</a:t>
            </a:r>
            <a:endParaRPr lang="en-US" altLang="zh-CN" sz="2000" b="1" dirty="0">
              <a:solidFill>
                <a:srgbClr val="FFC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78900" y="2537460"/>
            <a:ext cx="2611120" cy="2611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/>
        </p:nvSpPr>
        <p:spPr>
          <a:xfrm>
            <a:off x="4495074" y="1985557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2" y="424062"/>
            <a:ext cx="5493849" cy="22362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2" y="2827605"/>
            <a:ext cx="5493848" cy="3643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65900" y="1090658"/>
            <a:ext cx="506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</a:t>
            </a:r>
            <a:r>
              <a:rPr lang="zh-CN" altLang="en-US" sz="2400" dirty="0" smtClean="0">
                <a:solidFill>
                  <a:srgbClr val="FFC000"/>
                </a:solidFill>
              </a:rPr>
              <a:t>以免出现</a:t>
            </a:r>
            <a:r>
              <a:rPr lang="zh-CN" altLang="en-US" sz="2400" dirty="0">
                <a:solidFill>
                  <a:srgbClr val="FFC000"/>
                </a:solidFill>
              </a:rPr>
              <a:t>问题，影响到自己的成绩。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65900" y="3799026"/>
            <a:ext cx="50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登录后点击头像</a:t>
            </a:r>
            <a:r>
              <a:rPr lang="zh-CN" altLang="en-US" sz="2400" dirty="0">
                <a:solidFill>
                  <a:srgbClr val="FFC000"/>
                </a:solidFill>
              </a:rPr>
              <a:t>旁边的设置，</a:t>
            </a:r>
            <a:r>
              <a:rPr lang="zh-CN" altLang="en-US" sz="2400" dirty="0" smtClean="0">
                <a:solidFill>
                  <a:srgbClr val="FFC000"/>
                </a:solidFill>
              </a:rPr>
              <a:t>绑定邮箱</a:t>
            </a:r>
            <a:r>
              <a:rPr lang="zh-CN" altLang="en-US" sz="2400" dirty="0">
                <a:solidFill>
                  <a:srgbClr val="FFC000"/>
                </a:solidFill>
              </a:rPr>
              <a:t>和手机号码</a:t>
            </a:r>
            <a:r>
              <a:rPr lang="zh-CN" altLang="en-US" sz="2400" dirty="0" smtClean="0">
                <a:solidFill>
                  <a:srgbClr val="FFC000"/>
                </a:solidFill>
              </a:rPr>
              <a:t>，方便及时收到课程</a:t>
            </a:r>
            <a:r>
              <a:rPr lang="zh-CN" altLang="en-US" sz="2400" dirty="0">
                <a:solidFill>
                  <a:srgbClr val="FFC000"/>
                </a:solidFill>
              </a:rPr>
              <a:t>相关</a:t>
            </a:r>
            <a:r>
              <a:rPr lang="zh-CN" altLang="en-US" sz="2400" dirty="0" smtClean="0">
                <a:solidFill>
                  <a:srgbClr val="FFC000"/>
                </a:solidFill>
              </a:rPr>
              <a:t>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4390441"/>
            <a:ext cx="7140498" cy="2098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1320397"/>
            <a:ext cx="3706587" cy="2794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7014" y="3080269"/>
            <a:ext cx="1600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38866" y="3466074"/>
            <a:ext cx="159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点击课程图片</a:t>
            </a:r>
          </a:p>
        </p:txBody>
      </p:sp>
      <p:sp>
        <p:nvSpPr>
          <p:cNvPr id="9" name="椭圆 8"/>
          <p:cNvSpPr/>
          <p:nvPr/>
        </p:nvSpPr>
        <p:spPr>
          <a:xfrm>
            <a:off x="5222443" y="4358256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57351" y="1591166"/>
            <a:ext cx="7434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3200" b="1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FFC000"/>
                </a:solidFill>
              </a:rPr>
              <a:t>线上考核项目一般为观看视频、做测验、参加考试等，成绩由各部分加权得到。考核比例即加权系数。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11" name="箭头: 右 10"/>
          <p:cNvSpPr/>
          <p:nvPr/>
        </p:nvSpPr>
        <p:spPr>
          <a:xfrm rot="5400000">
            <a:off x="3454185" y="3718174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、查看考核比例</a:t>
            </a:r>
          </a:p>
        </p:txBody>
      </p:sp>
      <p:sp>
        <p:nvSpPr>
          <p:cNvPr id="2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57" y="1256161"/>
            <a:ext cx="9136106" cy="5271638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69397" y="2791169"/>
            <a:ext cx="4855633" cy="22352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>
            <a:noFill/>
            <a:miter lim="800000"/>
          </a:ln>
        </p:spPr>
        <p:txBody>
          <a:bodyPr lIns="143996" tIns="143996" rIns="191995" bIns="95998"/>
          <a:lstStyle/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视频播放进度记忆，防止快进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视频顺序锁定，防止跳集观看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当前活动窗口探测，防止观看时从事其他活动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详细记录学习数据，</a:t>
            </a:r>
            <a:r>
              <a:rPr lang="zh-CN" altLang="en-US" sz="2100" b="1" dirty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管理学习行为</a:t>
            </a:r>
            <a:endParaRPr lang="en-US" altLang="zh-CN" sz="2100" b="1" dirty="0">
              <a:solidFill>
                <a:srgbClr val="ED1C2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8168915" y="5622619"/>
            <a:ext cx="2567390" cy="390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0" rIns="121917" bIns="191995" anchor="ctr"/>
          <a:lstStyle/>
          <a:p>
            <a:pPr defTabSz="913765"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闯关式学习</a:t>
            </a:r>
          </a:p>
        </p:txBody>
      </p:sp>
      <p:sp>
        <p:nvSpPr>
          <p:cNvPr id="13" name="任意多边形 22"/>
          <p:cNvSpPr>
            <a:spLocks noChangeArrowheads="1"/>
          </p:cNvSpPr>
          <p:nvPr/>
        </p:nvSpPr>
        <p:spPr bwMode="auto">
          <a:xfrm flipH="1">
            <a:off x="8142704" y="3946869"/>
            <a:ext cx="1135699" cy="1541927"/>
          </a:xfrm>
          <a:custGeom>
            <a:avLst/>
            <a:gdLst>
              <a:gd name="T0" fmla="*/ 0 w 3260785"/>
              <a:gd name="T1" fmla="*/ 834650 h 1483743"/>
              <a:gd name="T2" fmla="*/ 1742471 w 3260785"/>
              <a:gd name="T3" fmla="*/ 689072 h 1483743"/>
              <a:gd name="T4" fmla="*/ 3260665 w 3260785"/>
              <a:gd name="T5" fmla="*/ 0 h 1483743"/>
              <a:gd name="T6" fmla="*/ 0 60000 65536"/>
              <a:gd name="T7" fmla="*/ 0 60000 65536"/>
              <a:gd name="T8" fmla="*/ 0 60000 65536"/>
              <a:gd name="T9" fmla="*/ 0 w 3260785"/>
              <a:gd name="T10" fmla="*/ 0 h 1483743"/>
              <a:gd name="T11" fmla="*/ 3260785 w 3260785"/>
              <a:gd name="T12" fmla="*/ 1483743 h 1483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0785" h="1483743">
                <a:moveTo>
                  <a:pt x="0" y="1483743"/>
                </a:moveTo>
                <a:cubicBezTo>
                  <a:pt x="599535" y="1477992"/>
                  <a:pt x="1199071" y="1472241"/>
                  <a:pt x="1742535" y="1224951"/>
                </a:cubicBezTo>
                <a:cubicBezTo>
                  <a:pt x="2285999" y="977661"/>
                  <a:pt x="3007743" y="184030"/>
                  <a:pt x="3260785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dash"/>
            <a:miter lim="800000"/>
          </a:ln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kern="0" dirty="0">
              <a:solidFill>
                <a:srgbClr val="2A82B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39692" y="1494491"/>
            <a:ext cx="1169551" cy="4578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必须完成当前知识点，才能解锁下一个知识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点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22" y="1292662"/>
            <a:ext cx="5051542" cy="5033997"/>
          </a:xfrm>
          <a:prstGeom prst="rect">
            <a:avLst/>
          </a:prstGeom>
        </p:spPr>
      </p:pic>
      <p:sp>
        <p:nvSpPr>
          <p:cNvPr id="10" name="MH_Other_1"/>
          <p:cNvSpPr txBox="1">
            <a:spLocks noChangeArrowheads="1"/>
          </p:cNvSpPr>
          <p:nvPr/>
        </p:nvSpPr>
        <p:spPr bwMode="auto">
          <a:xfrm>
            <a:off x="1093831" y="2501899"/>
            <a:ext cx="688975" cy="962025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1"/>
          <p:cNvSpPr>
            <a:spLocks noChangeArrowheads="1"/>
          </p:cNvSpPr>
          <p:nvPr/>
        </p:nvSpPr>
        <p:spPr bwMode="auto">
          <a:xfrm>
            <a:off x="1986006" y="2328863"/>
            <a:ext cx="38109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</a:p>
        </p:txBody>
      </p:sp>
      <p:sp>
        <p:nvSpPr>
          <p:cNvPr id="17" name="MH_Other_3"/>
          <p:cNvSpPr txBox="1">
            <a:spLocks noChangeArrowheads="1"/>
          </p:cNvSpPr>
          <p:nvPr/>
        </p:nvSpPr>
        <p:spPr bwMode="auto">
          <a:xfrm>
            <a:off x="1093831" y="3882154"/>
            <a:ext cx="688975" cy="95972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2"/>
          <p:cNvSpPr>
            <a:spLocks noChangeArrowheads="1"/>
          </p:cNvSpPr>
          <p:nvPr/>
        </p:nvSpPr>
        <p:spPr bwMode="auto">
          <a:xfrm>
            <a:off x="1986006" y="3709988"/>
            <a:ext cx="3810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</a:p>
        </p:txBody>
      </p:sp>
      <p:sp>
        <p:nvSpPr>
          <p:cNvPr id="20" name="MH_Other_5"/>
          <p:cNvSpPr txBox="1">
            <a:spLocks noChangeArrowheads="1"/>
          </p:cNvSpPr>
          <p:nvPr/>
        </p:nvSpPr>
        <p:spPr bwMode="auto">
          <a:xfrm>
            <a:off x="1093831" y="5262127"/>
            <a:ext cx="688975" cy="960873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3"/>
          <p:cNvSpPr>
            <a:spLocks noChangeArrowheads="1"/>
          </p:cNvSpPr>
          <p:nvPr/>
        </p:nvSpPr>
        <p:spPr bwMode="auto">
          <a:xfrm>
            <a:off x="1986006" y="5089525"/>
            <a:ext cx="3810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800" dirty="0" smtClean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提交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092" y="1502788"/>
            <a:ext cx="255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注意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9886" y="584776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做测验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7" y="748166"/>
            <a:ext cx="7824273" cy="5500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82100" y="2898118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留意自己的学习进度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1519</Words>
  <Application>Microsoft Office PowerPoint</Application>
  <PresentationFormat>宽屏</PresentationFormat>
  <Paragraphs>136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方正舒体</vt:lpstr>
      <vt:lpstr>华文琥珀</vt:lpstr>
      <vt:lpstr>宋体</vt:lpstr>
      <vt:lpstr>微软雅黑</vt:lpstr>
      <vt:lpstr>微软雅黑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学习通——随身携带的数字教育资源库</vt:lpstr>
      <vt:lpstr>学习通——直播互动的利器</vt:lpstr>
      <vt:lpstr>学习通——找到志同道合的伙伴</vt:lpstr>
      <vt:lpstr>PowerPoint 演示文稿</vt:lpstr>
      <vt:lpstr>尔雅学习重要警示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Administrator</cp:lastModifiedBy>
  <cp:revision>77</cp:revision>
  <dcterms:created xsi:type="dcterms:W3CDTF">2016-11-24T06:03:00Z</dcterms:created>
  <dcterms:modified xsi:type="dcterms:W3CDTF">2019-06-18T10:12:31Z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